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530" r:id="rId3"/>
    <p:sldId id="284" r:id="rId4"/>
    <p:sldId id="589" r:id="rId5"/>
    <p:sldId id="591" r:id="rId6"/>
    <p:sldId id="590" r:id="rId7"/>
    <p:sldId id="592" r:id="rId8"/>
    <p:sldId id="593" r:id="rId9"/>
    <p:sldId id="595" r:id="rId10"/>
    <p:sldId id="594" r:id="rId11"/>
    <p:sldId id="597" r:id="rId12"/>
    <p:sldId id="596" r:id="rId13"/>
    <p:sldId id="599" r:id="rId14"/>
    <p:sldId id="598" r:id="rId15"/>
    <p:sldId id="58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y K. Hudson" initials="MKH" lastIdx="4" clrIdx="0">
    <p:extLst>
      <p:ext uri="{19B8F6BF-5375-455C-9EA6-DF929625EA0E}">
        <p15:presenceInfo xmlns:p15="http://schemas.microsoft.com/office/powerpoint/2012/main" userId="S::d24506a@dartmouth.edu::3326fff6-ea55-4363-9c34-4a291fb18d2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19E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2" autoAdjust="0"/>
    <p:restoredTop sz="94660"/>
  </p:normalViewPr>
  <p:slideViewPr>
    <p:cSldViewPr snapToGrid="0">
      <p:cViewPr varScale="1">
        <p:scale>
          <a:sx n="63" d="100"/>
          <a:sy n="63" d="100"/>
        </p:scale>
        <p:origin x="88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1-11T10:37:30.488" idx="4">
    <p:pos x="10" y="10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2C56E-8145-447D-A062-14DA8C2A82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2786FE-BDD4-4E80-B043-BA83C8B9EC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6BD3D-318B-4700-973A-20DC48237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1349A-D629-481A-B35E-A73CDD5C7DCA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4CEC4-2D91-432B-A4D7-A1E1827E8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59412-90EE-4621-9E08-BC0483DDD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29F8A-37BA-4C47-81F7-B07EA2B0C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48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84D5F-F30D-40EA-8017-CBAF36DC3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D0FE82-7082-464E-AD26-FF4EAD8140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3D25B-DE70-491F-8665-C2A883259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1349A-D629-481A-B35E-A73CDD5C7DCA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B55B3-C8CD-4777-B22A-60B68CDE4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DCCFA-EDA4-46D5-BA9A-2CA1B805B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29F8A-37BA-4C47-81F7-B07EA2B0C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93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209449-AAD5-48EB-98A0-115818B342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1D3F78-AF7D-4AA1-AE3D-865BD851D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1DE99-185F-481B-8B33-2D6498854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1349A-D629-481A-B35E-A73CDD5C7DCA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498D9-3EF7-4A31-BC99-84BDCBAC6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2CBAC-2B49-4671-802F-5EB9FBD27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29F8A-37BA-4C47-81F7-B07EA2B0C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96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4E79B-0403-411E-A6D6-EF3E4F3E3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C370D-4189-4837-9997-8DB6223433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8EBD9-0B32-4197-92CF-5CB241B69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1349A-D629-481A-B35E-A73CDD5C7DCA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045436-1B47-46BD-BFFF-0AAC78F5F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D54E2-211C-4D7A-8C2A-AACB4D95E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29F8A-37BA-4C47-81F7-B07EA2B0C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54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80638-7AD4-4F28-A42E-14F947201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6D92A0-7E6F-468B-B2AC-DC1231D37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59659-3DE0-48AB-A5A0-88BFA09D3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1349A-D629-481A-B35E-A73CDD5C7DCA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F3291-0BDC-4090-A88D-944B43C1B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C6202-19E9-4C87-86A4-4C19C9BCC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29F8A-37BA-4C47-81F7-B07EA2B0C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26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3A2B4-7473-4C46-BC46-7CB8656CD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37B4B-0887-4D20-9FA4-57DB46F78A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277698-9CD9-40CD-A307-62052F52D9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DB724E-B0B0-4B47-8FD8-B0E0A819B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1349A-D629-481A-B35E-A73CDD5C7DCA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30B3E0-5CE3-4755-8D77-2A2C8173E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DD25D0-2C7B-4006-9619-551D33F27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29F8A-37BA-4C47-81F7-B07EA2B0C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38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F0905-A8A2-4C78-9417-9B4245DA9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60E576-E86A-40E1-AA50-E50EE3EBE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24CD31-F71A-4F82-9BB8-FD75DFA9E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B4344D-DF52-42D3-8559-8770916F9D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CC6621-2C1B-4A50-9943-2F659F86F1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1010B6-1CDD-4488-B761-3711D01C4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1349A-D629-481A-B35E-A73CDD5C7DCA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E0B976-EFDB-4360-AE8D-3823F7F28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A6AEE8-FC12-436B-891D-5E09E63EB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29F8A-37BA-4C47-81F7-B07EA2B0C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79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C2613-3DBF-4E91-8301-7520E1D62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17A15E-0496-4F64-A0B6-CCA1F98A3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1349A-D629-481A-B35E-A73CDD5C7DCA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28041A-8A3A-44D7-9A51-479079D61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9F0FE-20DC-4461-A34E-07ABCFD9C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29F8A-37BA-4C47-81F7-B07EA2B0C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2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A12445-781F-4ED5-BC9A-D877E75D4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1349A-D629-481A-B35E-A73CDD5C7DCA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393A1D-FCE2-404A-8C82-FFE528908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2D5157-7CD2-4986-BCE5-7293F618F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29F8A-37BA-4C47-81F7-B07EA2B0C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27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34EFB-5A42-42B3-A974-D05F01FDD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285D4-B68D-4ED7-9FAD-9E33A7517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A3BFDB-BA96-4A11-A517-2972D47FE6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AF2EF3-B7EE-42E1-AF46-E7AB71B2D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1349A-D629-481A-B35E-A73CDD5C7DCA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C33B1A-8AC5-405A-B9D8-55925213B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00AA8C-006C-4CA9-BAEF-585E6BDC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29F8A-37BA-4C47-81F7-B07EA2B0C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38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6EA44-742E-4EDC-8348-A64404A6A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FE197B-9DA6-416B-AE02-CD4A3AA46B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4665AD-F425-44B4-A4B5-D24E666B06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567C2F-5187-4110-98C0-968B8FC3C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1349A-D629-481A-B35E-A73CDD5C7DCA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4218E4-104C-48EE-8802-E3937B568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424AEE-5240-488F-92E8-5374183FB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29F8A-37BA-4C47-81F7-B07EA2B0C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95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82A600-A332-437D-9C5B-08E952356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BEA90A-806B-4EED-AE1C-823B031E6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091CD-0BB7-4F34-9A02-68FED9E987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1349A-D629-481A-B35E-A73CDD5C7DCA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70C7D-9A00-4680-9BFA-6A3CF9FC42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9524D-9CF5-420F-B7AF-C3A7B9A1DE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29F8A-37BA-4C47-81F7-B07EA2B0C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94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ACF9F-0FCB-4F17-A3EC-0FB4BD8E6F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3100" b="1" dirty="0" err="1"/>
              <a:t>Gleissberg</a:t>
            </a:r>
            <a:r>
              <a:rPr lang="en-US" sz="3100" b="1" dirty="0"/>
              <a:t> Cycle Dependence of Inner Zone Proton Flux</a:t>
            </a:r>
            <a:br>
              <a:rPr lang="en-US" sz="3100" dirty="0"/>
            </a:br>
            <a:r>
              <a:rPr lang="en-US" sz="3100" dirty="0"/>
              <a:t> </a:t>
            </a:r>
            <a:br>
              <a:rPr lang="en-US" sz="3100" dirty="0"/>
            </a:br>
            <a:r>
              <a:rPr lang="en-US" sz="3100" dirty="0"/>
              <a:t>Emily J. Bregou</a:t>
            </a:r>
            <a:r>
              <a:rPr lang="en-US" sz="3100" baseline="30000" dirty="0"/>
              <a:t>1, 2</a:t>
            </a:r>
            <a:r>
              <a:rPr lang="en-US" sz="3100" dirty="0"/>
              <a:t>, Mary K. Hudson</a:t>
            </a:r>
            <a:r>
              <a:rPr lang="en-US" sz="3100" baseline="30000" dirty="0"/>
              <a:t>1, 3</a:t>
            </a:r>
            <a:r>
              <a:rPr lang="en-US" sz="3100" dirty="0"/>
              <a:t>, Brian T. Kress</a:t>
            </a:r>
            <a:r>
              <a:rPr lang="en-US" sz="3100" baseline="30000" dirty="0"/>
              <a:t>4</a:t>
            </a:r>
            <a:r>
              <a:rPr lang="en-US" sz="3100" dirty="0"/>
              <a:t>, Murong Qin</a:t>
            </a:r>
            <a:r>
              <a:rPr lang="en-US" sz="3100" baseline="30000" dirty="0"/>
              <a:t>5</a:t>
            </a:r>
            <a:r>
              <a:rPr lang="en-US" sz="3100" dirty="0"/>
              <a:t>, and Richard S. Selesnick</a:t>
            </a:r>
            <a:r>
              <a:rPr lang="en-US" sz="3100" baseline="30000" dirty="0"/>
              <a:t>6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934D67-C53D-4979-A502-C5BD702BE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3144202"/>
          </a:xfrm>
        </p:spPr>
        <p:txBody>
          <a:bodyPr>
            <a:normAutofit/>
          </a:bodyPr>
          <a:lstStyle/>
          <a:p>
            <a:r>
              <a:rPr lang="en-US" sz="1800" baseline="30000" dirty="0"/>
              <a:t>1</a:t>
            </a:r>
            <a:r>
              <a:rPr lang="en-US" sz="1800" dirty="0"/>
              <a:t> NCAR </a:t>
            </a:r>
            <a:r>
              <a:rPr lang="en-US" sz="1800" i="1" dirty="0"/>
              <a:t>High Altitude Observatory, Boulder, CO, USA</a:t>
            </a:r>
            <a:endParaRPr lang="en-US" sz="1800" dirty="0"/>
          </a:p>
          <a:p>
            <a:r>
              <a:rPr lang="en-US" sz="1800" baseline="30000" dirty="0"/>
              <a:t>2</a:t>
            </a:r>
            <a:r>
              <a:rPr lang="en-US" sz="1800" dirty="0"/>
              <a:t> </a:t>
            </a:r>
            <a:r>
              <a:rPr lang="en-US" sz="1800" i="1" dirty="0"/>
              <a:t>Dept. of Physics and Astronomy, University of Pennsylvania, Philadelphia, PA, USA</a:t>
            </a:r>
            <a:endParaRPr lang="en-US" sz="1800" dirty="0"/>
          </a:p>
          <a:p>
            <a:r>
              <a:rPr lang="en-US" sz="1800" baseline="30000" dirty="0"/>
              <a:t>3</a:t>
            </a:r>
            <a:r>
              <a:rPr lang="en-US" sz="1800" dirty="0"/>
              <a:t> </a:t>
            </a:r>
            <a:r>
              <a:rPr lang="en-US" sz="1800" i="1" dirty="0"/>
              <a:t>Physics and Astronomy Dept., Dartmouth College, Hanover, NH, USA</a:t>
            </a:r>
            <a:endParaRPr lang="en-US" sz="1800" dirty="0"/>
          </a:p>
          <a:p>
            <a:r>
              <a:rPr lang="en-US" sz="1800" baseline="30000" dirty="0"/>
              <a:t>4 </a:t>
            </a:r>
            <a:r>
              <a:rPr lang="en-US" sz="1800" i="1" dirty="0"/>
              <a:t>Center for Cooperative Research in the Environmental Sciences at CU Boulder, Boulder, CO, USA</a:t>
            </a:r>
            <a:endParaRPr lang="en-US" sz="1800" dirty="0"/>
          </a:p>
          <a:p>
            <a:r>
              <a:rPr lang="en-US" sz="1800" baseline="30000" dirty="0"/>
              <a:t>5 </a:t>
            </a:r>
            <a:r>
              <a:rPr lang="en-US" sz="1800" i="1" dirty="0"/>
              <a:t>Center for Space Physics, Boston University, Boston, MA, USA</a:t>
            </a:r>
            <a:endParaRPr lang="en-US" sz="1800" dirty="0"/>
          </a:p>
          <a:p>
            <a:r>
              <a:rPr lang="en-US" sz="1800" baseline="30000" dirty="0"/>
              <a:t>6</a:t>
            </a:r>
            <a:r>
              <a:rPr lang="en-US" sz="1800" dirty="0"/>
              <a:t> </a:t>
            </a:r>
            <a:r>
              <a:rPr lang="en-US" sz="1800" i="1" dirty="0"/>
              <a:t>Space Vehicles Directorate, Air Force Research Laboratory, Kirtland AFB, NM, USA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521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A886CF-83EA-4B62-A51B-9E04C7241C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61315" y="978535"/>
            <a:ext cx="6165850" cy="57543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4FA83E-557B-4D74-A6B1-F78E0E8ADD89}"/>
              </a:ext>
            </a:extLst>
          </p:cNvPr>
          <p:cNvSpPr txBox="1"/>
          <p:nvPr/>
        </p:nvSpPr>
        <p:spPr>
          <a:xfrm>
            <a:off x="160817" y="436880"/>
            <a:ext cx="11870365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err="1"/>
              <a:t>Selesnick</a:t>
            </a:r>
            <a:r>
              <a:rPr lang="en-US" sz="2000" b="1" dirty="0"/>
              <a:t> et al., </a:t>
            </a:r>
            <a:r>
              <a:rPr lang="en-US" sz="2000" b="1" i="1" dirty="0"/>
              <a:t>Space Weather</a:t>
            </a:r>
            <a:r>
              <a:rPr lang="en-US" sz="2000" b="1" dirty="0"/>
              <a:t>, 2007* model run for 1980 – 2022 and compared with POES &gt; 70 MeV protons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B5C195-85CC-4D56-B4F6-FEAEC69355D7}"/>
              </a:ext>
            </a:extLst>
          </p:cNvPr>
          <p:cNvSpPr txBox="1"/>
          <p:nvPr/>
        </p:nvSpPr>
        <p:spPr>
          <a:xfrm>
            <a:off x="6289040" y="1351280"/>
            <a:ext cx="6091091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CRAND proton source, atmospheric and </a:t>
            </a:r>
            <a:r>
              <a:rPr lang="en-US" dirty="0" err="1"/>
              <a:t>plasmapheric</a:t>
            </a:r>
            <a:r>
              <a:rPr lang="en-US" dirty="0"/>
              <a:t> drag </a:t>
            </a:r>
          </a:p>
          <a:p>
            <a:r>
              <a:rPr lang="en-US" dirty="0"/>
              <a:t>      causing proton energy loss;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Stochastic implementation of radial diffusion, and model </a:t>
            </a:r>
          </a:p>
          <a:p>
            <a:r>
              <a:rPr lang="en-US" dirty="0"/>
              <a:t>      geomagnetic field (IGRF) including secular variation.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NRL model atmosphere, ionosphere, and GCR spectra are </a:t>
            </a:r>
          </a:p>
          <a:p>
            <a:r>
              <a:rPr lang="en-US" dirty="0"/>
              <a:t>     each </a:t>
            </a:r>
            <a:r>
              <a:rPr lang="en-US" b="1" dirty="0"/>
              <a:t>parameterized by F10.7</a:t>
            </a:r>
            <a:r>
              <a:rPr lang="en-US" dirty="0"/>
              <a:t>, used for the variable CRAND </a:t>
            </a:r>
          </a:p>
          <a:p>
            <a:r>
              <a:rPr lang="en-US" dirty="0"/>
              <a:t>     source and energy loss rates based on proton drift-shell </a:t>
            </a:r>
          </a:p>
          <a:p>
            <a:r>
              <a:rPr lang="en-US" dirty="0"/>
              <a:t>     averaging as a function of the three adiabatic invariants of</a:t>
            </a:r>
          </a:p>
          <a:p>
            <a:r>
              <a:rPr lang="en-US" dirty="0"/>
              <a:t>     trapped particle motion.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928D0F-D374-4DC2-9451-581B3DD68EAB}"/>
              </a:ext>
            </a:extLst>
          </p:cNvPr>
          <p:cNvSpPr txBox="1"/>
          <p:nvPr/>
        </p:nvSpPr>
        <p:spPr>
          <a:xfrm>
            <a:off x="7101840" y="4673600"/>
            <a:ext cx="476181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Good agreement between model and measured</a:t>
            </a:r>
          </a:p>
          <a:p>
            <a:r>
              <a:rPr lang="en-US" b="1" dirty="0"/>
              <a:t>POES flux </a:t>
            </a:r>
            <a:r>
              <a:rPr lang="en-US" dirty="0"/>
              <a:t>given req geometric factor calculation </a:t>
            </a:r>
          </a:p>
          <a:p>
            <a:r>
              <a:rPr lang="en-US" dirty="0"/>
              <a:t>assuming isotropic pitch angle distribution</a:t>
            </a:r>
          </a:p>
          <a:p>
            <a:r>
              <a:rPr lang="en-US" dirty="0"/>
              <a:t>not measured by POES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BA3CAF-C3FE-4729-9F7F-9DC3B55DEEF1}"/>
              </a:ext>
            </a:extLst>
          </p:cNvPr>
          <p:cNvSpPr txBox="1"/>
          <p:nvPr/>
        </p:nvSpPr>
        <p:spPr>
          <a:xfrm>
            <a:off x="7416800" y="6272074"/>
            <a:ext cx="404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*See also </a:t>
            </a:r>
            <a:r>
              <a:rPr lang="en-US" dirty="0" err="1"/>
              <a:t>Selesnick</a:t>
            </a:r>
            <a:r>
              <a:rPr lang="en-US" dirty="0"/>
              <a:t> and Albert, </a:t>
            </a:r>
            <a:r>
              <a:rPr lang="en-US" i="1" dirty="0"/>
              <a:t>JGR</a:t>
            </a:r>
            <a:r>
              <a:rPr lang="en-US" dirty="0"/>
              <a:t>, 2019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5C3D5B-854E-46D0-AD94-0029F25287BC}"/>
              </a:ext>
            </a:extLst>
          </p:cNvPr>
          <p:cNvSpPr txBox="1"/>
          <p:nvPr/>
        </p:nvSpPr>
        <p:spPr>
          <a:xfrm>
            <a:off x="8270240" y="1025069"/>
            <a:ext cx="1648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Model Includes</a:t>
            </a:r>
          </a:p>
        </p:txBody>
      </p:sp>
    </p:spTree>
    <p:extLst>
      <p:ext uri="{BB962C8B-B14F-4D97-AF65-F5344CB8AC3E}">
        <p14:creationId xmlns:p14="http://schemas.microsoft.com/office/powerpoint/2010/main" val="1767685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 15:">
            <a:extLst>
              <a:ext uri="{FF2B5EF4-FFF2-40B4-BE49-F238E27FC236}">
                <a16:creationId xmlns:a16="http://schemas.microsoft.com/office/drawing/2014/main" id="{6667458D-3E6B-4A28-A140-9C992668E48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480" y="199390"/>
            <a:ext cx="5943600" cy="64592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5E3BA8-F7F4-47BB-AD7E-1731E2898489}"/>
              </a:ext>
            </a:extLst>
          </p:cNvPr>
          <p:cNvSpPr txBox="1"/>
          <p:nvPr/>
        </p:nvSpPr>
        <p:spPr>
          <a:xfrm>
            <a:off x="132080" y="2204720"/>
            <a:ext cx="5298886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err="1"/>
              <a:t>Gleissberg</a:t>
            </a:r>
            <a:r>
              <a:rPr lang="en-US" sz="2000" b="1" dirty="0"/>
              <a:t> Cycle </a:t>
            </a:r>
            <a:r>
              <a:rPr lang="en-US" sz="2000" dirty="0"/>
              <a:t>80 – 100 </a:t>
            </a:r>
            <a:r>
              <a:rPr lang="en-US" sz="2000" dirty="0" err="1"/>
              <a:t>yr</a:t>
            </a:r>
            <a:r>
              <a:rPr lang="en-US" sz="2000" dirty="0"/>
              <a:t> period oscillation in </a:t>
            </a:r>
          </a:p>
          <a:p>
            <a:r>
              <a:rPr lang="en-US" sz="2000" dirty="0"/>
              <a:t>sunspot number (</a:t>
            </a:r>
            <a:r>
              <a:rPr lang="en-US" sz="2000" dirty="0" err="1"/>
              <a:t>Gleissberg</a:t>
            </a:r>
            <a:r>
              <a:rPr lang="en-US" sz="2000" dirty="0"/>
              <a:t>, 1944) seen in</a:t>
            </a:r>
          </a:p>
          <a:p>
            <a:r>
              <a:rPr lang="en-US" sz="2000" dirty="0"/>
              <a:t>solar B field at 1 AU (measured – red and </a:t>
            </a:r>
          </a:p>
          <a:p>
            <a:r>
              <a:rPr lang="en-US" sz="2000" dirty="0"/>
              <a:t>reconstructed yellow and white (Lockwood et al.,</a:t>
            </a:r>
          </a:p>
          <a:p>
            <a:r>
              <a:rPr lang="en-US" sz="2000" dirty="0"/>
              <a:t>2013; </a:t>
            </a:r>
            <a:r>
              <a:rPr lang="en-US" sz="2000" dirty="0" err="1"/>
              <a:t>Svalgaard</a:t>
            </a:r>
            <a:r>
              <a:rPr lang="en-US" sz="2000" dirty="0"/>
              <a:t> and </a:t>
            </a:r>
            <a:r>
              <a:rPr lang="en-US" sz="2000" dirty="0" err="1"/>
              <a:t>Cliver</a:t>
            </a:r>
            <a:r>
              <a:rPr lang="en-US" sz="2000" dirty="0"/>
              <a:t>, 2010).</a:t>
            </a:r>
          </a:p>
        </p:txBody>
      </p:sp>
    </p:spTree>
    <p:extLst>
      <p:ext uri="{BB962C8B-B14F-4D97-AF65-F5344CB8AC3E}">
        <p14:creationId xmlns:p14="http://schemas.microsoft.com/office/powerpoint/2010/main" val="2621845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911816-85FB-4AA1-A108-3FCFE8C26360}"/>
              </a:ext>
            </a:extLst>
          </p:cNvPr>
          <p:cNvSpPr txBox="1"/>
          <p:nvPr/>
        </p:nvSpPr>
        <p:spPr>
          <a:xfrm>
            <a:off x="4937760" y="375920"/>
            <a:ext cx="1967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Summary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DA854B-2F67-4B31-A9E5-5812ABFD36C5}"/>
              </a:ext>
            </a:extLst>
          </p:cNvPr>
          <p:cNvSpPr txBox="1"/>
          <p:nvPr/>
        </p:nvSpPr>
        <p:spPr>
          <a:xfrm>
            <a:off x="1432560" y="23266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3CE66C-AF3F-44B4-AA85-220CA2D0F01A}"/>
              </a:ext>
            </a:extLst>
          </p:cNvPr>
          <p:cNvSpPr/>
          <p:nvPr/>
        </p:nvSpPr>
        <p:spPr>
          <a:xfrm>
            <a:off x="1722120" y="1194971"/>
            <a:ext cx="97282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4719E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long-term NOAA POES data set allows us to investigate the </a:t>
            </a:r>
            <a:r>
              <a:rPr lang="en-US" sz="2400" dirty="0" err="1">
                <a:solidFill>
                  <a:srgbClr val="4719E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Gleissberg</a:t>
            </a:r>
            <a:r>
              <a:rPr lang="en-US" sz="2400" dirty="0">
                <a:solidFill>
                  <a:srgbClr val="4719E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cycle variation of inner belt protons (</a:t>
            </a:r>
            <a:r>
              <a:rPr lang="en-US" sz="2400" b="1" dirty="0" err="1">
                <a:solidFill>
                  <a:srgbClr val="4719E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Gleissberg</a:t>
            </a:r>
            <a:r>
              <a:rPr lang="en-US" sz="2400" b="1" dirty="0">
                <a:solidFill>
                  <a:srgbClr val="4719E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1944</a:t>
            </a:r>
            <a:r>
              <a:rPr lang="en-US" sz="2400" dirty="0">
                <a:solidFill>
                  <a:srgbClr val="4719E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rgbClr val="4719E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Svalgaard</a:t>
            </a:r>
            <a:r>
              <a:rPr lang="en-US" sz="2400" dirty="0">
                <a:solidFill>
                  <a:srgbClr val="4719E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et al., 2005; Feynman &amp; </a:t>
            </a:r>
            <a:r>
              <a:rPr lang="en-US" sz="2400" dirty="0" err="1">
                <a:solidFill>
                  <a:srgbClr val="4719E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Ruzmaikin</a:t>
            </a:r>
            <a:r>
              <a:rPr lang="en-US" sz="2400" dirty="0">
                <a:solidFill>
                  <a:srgbClr val="4719E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2011, </a:t>
            </a:r>
            <a:r>
              <a:rPr lang="en-US" sz="2400" dirty="0" err="1">
                <a:solidFill>
                  <a:srgbClr val="4719E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Pulkinnen</a:t>
            </a:r>
            <a:r>
              <a:rPr lang="en-US" sz="2400" dirty="0">
                <a:solidFill>
                  <a:srgbClr val="4719E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et al., 2001</a:t>
            </a:r>
            <a:r>
              <a:rPr lang="en-US" sz="2400" dirty="0">
                <a:solidFill>
                  <a:srgbClr val="4719E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r>
              <a:rPr lang="en-US" sz="2400" b="1" dirty="0">
                <a:solidFill>
                  <a:srgbClr val="4719E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Feynman &amp; </a:t>
            </a:r>
            <a:r>
              <a:rPr lang="en-US" sz="2400" b="1" dirty="0" err="1">
                <a:solidFill>
                  <a:srgbClr val="4719E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Ruzmaikin</a:t>
            </a:r>
            <a:r>
              <a:rPr lang="en-US" sz="2400" b="1" dirty="0">
                <a:solidFill>
                  <a:srgbClr val="4719E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4719E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(2011) described the Centennial </a:t>
            </a:r>
            <a:r>
              <a:rPr lang="en-US" sz="2400" dirty="0" err="1">
                <a:solidFill>
                  <a:srgbClr val="4719E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Gleissberg</a:t>
            </a:r>
            <a:r>
              <a:rPr lang="en-US" sz="2400" dirty="0">
                <a:solidFill>
                  <a:srgbClr val="4719E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Cycle as an approximately century-long sinusoidal variation in the intensity of solar maximum well established </a:t>
            </a:r>
            <a:r>
              <a:rPr lang="en-US" sz="2400" b="1" dirty="0">
                <a:solidFill>
                  <a:srgbClr val="4719E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 sunspot number</a:t>
            </a:r>
            <a:r>
              <a:rPr lang="en-US" sz="2400" dirty="0">
                <a:solidFill>
                  <a:srgbClr val="4719E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finding evidence to suggest that Solar Cycles 23 and 24 represent a minimum of this 80 to 100-year cycle, also seen in other parameters such as </a:t>
            </a:r>
            <a:r>
              <a:rPr lang="en-US" sz="2400" b="1" dirty="0">
                <a:solidFill>
                  <a:srgbClr val="4719E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solar polar magnetic field</a:t>
            </a:r>
            <a:r>
              <a:rPr lang="en-US" sz="2400" dirty="0">
                <a:solidFill>
                  <a:srgbClr val="4719E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which follows the higher activity level of the early space age going back to the 1960 solar maximum. Several </a:t>
            </a:r>
            <a:r>
              <a:rPr lang="en-US" sz="2400" dirty="0">
                <a:solidFill>
                  <a:srgbClr val="4719E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studies predict a weak solar maximum for Solar Cycle 25 (c.f. Upton and Hathaway, 2018) suggesting continued trend.</a:t>
            </a:r>
          </a:p>
          <a:p>
            <a:endParaRPr lang="en-US" sz="2400" dirty="0">
              <a:solidFill>
                <a:srgbClr val="33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400" b="1" dirty="0">
                <a:solidFill>
                  <a:srgbClr val="4719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a space weather hazard standpoint, this long-term increase in the flux of inner zone protons should be included in updated models of the space radiation environment.</a:t>
            </a:r>
          </a:p>
          <a:p>
            <a:r>
              <a:rPr lang="en-US" b="1" dirty="0"/>
              <a:t> </a:t>
            </a:r>
            <a:endParaRPr lang="en-US" dirty="0"/>
          </a:p>
          <a:p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72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6E2668-459C-4F80-8D7B-175CC7656B39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A606AB-AED3-494C-AB5C-1FF224F914AF}"/>
              </a:ext>
            </a:extLst>
          </p:cNvPr>
          <p:cNvSpPr/>
          <p:nvPr/>
        </p:nvSpPr>
        <p:spPr>
          <a:xfrm>
            <a:off x="4094480" y="2336800"/>
            <a:ext cx="21203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AA8624-F953-47AF-9AB0-763EDEF85556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E337DB-C6C7-400D-8FFA-1D7B06B2FD5A}"/>
              </a:ext>
            </a:extLst>
          </p:cNvPr>
          <p:cNvSpPr txBox="1"/>
          <p:nvPr/>
        </p:nvSpPr>
        <p:spPr>
          <a:xfrm>
            <a:off x="437271" y="375543"/>
            <a:ext cx="1131745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Normalized Peak Proton Flux at &gt; 70 MeV from NOAA POES (MEPED Instrument)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07130E-ED32-4B3D-AB70-C69CB4EAC230}"/>
              </a:ext>
            </a:extLst>
          </p:cNvPr>
          <p:cNvSpPr txBox="1"/>
          <p:nvPr/>
        </p:nvSpPr>
        <p:spPr>
          <a:xfrm>
            <a:off x="9470036" y="3429000"/>
            <a:ext cx="272196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24% increase over 42 years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AB2CD6-86CE-4492-887C-DAFA2233E352}"/>
              </a:ext>
            </a:extLst>
          </p:cNvPr>
          <p:cNvSpPr txBox="1"/>
          <p:nvPr/>
        </p:nvSpPr>
        <p:spPr>
          <a:xfrm>
            <a:off x="916152" y="1136134"/>
            <a:ext cx="1012213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   Note solar cycle variation, flux max anticorrelated, peaks after solar minimum </a:t>
            </a:r>
          </a:p>
        </p:txBody>
      </p:sp>
      <p:pic>
        <p:nvPicPr>
          <p:cNvPr id="11" name="Picture 10" descr="Chart, line chart, histogram&#10;&#10;Description automatically generated">
            <a:extLst>
              <a:ext uri="{FF2B5EF4-FFF2-40B4-BE49-F238E27FC236}">
                <a16:creationId xmlns:a16="http://schemas.microsoft.com/office/drawing/2014/main" id="{B6262691-EA28-4716-9BA0-47E45258139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1884779"/>
            <a:ext cx="9025852" cy="4637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3499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in graphic">
            <a:extLst>
              <a:ext uri="{FF2B5EF4-FFF2-40B4-BE49-F238E27FC236}">
                <a16:creationId xmlns:a16="http://schemas.microsoft.com/office/drawing/2014/main" id="{C2E2D52F-B658-442B-902E-8CE93273B25D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2550160" y="944880"/>
            <a:ext cx="7325360" cy="5527039"/>
          </a:xfrm>
          <a:prstGeom prst="rect">
            <a:avLst/>
          </a:prstGeom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824FB2-1723-4161-B64C-8AE8439BA6EC}"/>
              </a:ext>
            </a:extLst>
          </p:cNvPr>
          <p:cNvSpPr txBox="1"/>
          <p:nvPr/>
        </p:nvSpPr>
        <p:spPr>
          <a:xfrm>
            <a:off x="1605280" y="314960"/>
            <a:ext cx="985795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Panel 3: Increase in ground neutron monitor flux 1% at L = 1.3 (Li et al., 2020) </a:t>
            </a:r>
          </a:p>
        </p:txBody>
      </p:sp>
    </p:spTree>
    <p:extLst>
      <p:ext uri="{BB962C8B-B14F-4D97-AF65-F5344CB8AC3E}">
        <p14:creationId xmlns:p14="http://schemas.microsoft.com/office/powerpoint/2010/main" val="1457835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9811" name="geotrap.mpg">
            <a:hlinkClick r:id="" action="ppaction://media"/>
            <a:extLst>
              <a:ext uri="{FF2B5EF4-FFF2-40B4-BE49-F238E27FC236}">
                <a16:creationId xmlns:a16="http://schemas.microsoft.com/office/drawing/2014/main" id="{48509947-563E-4EFC-945C-02CBEFD62EDE}"/>
              </a:ext>
            </a:extLst>
          </p:cNvPr>
          <p:cNvPicPr>
            <a:picLocks noGrp="1" noChangeAspect="1" noChangeArrowheads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66900" y="228600"/>
            <a:ext cx="8458200" cy="634365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39812" name="Text Box 4">
            <a:extLst>
              <a:ext uri="{FF2B5EF4-FFF2-40B4-BE49-F238E27FC236}">
                <a16:creationId xmlns:a16="http://schemas.microsoft.com/office/drawing/2014/main" id="{52253D60-B349-404E-9D53-1CDD28431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04801"/>
            <a:ext cx="464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CC0000"/>
                </a:solidFill>
                <a:latin typeface="Verdana" panose="020B0604030504040204" pitchFamily="34" charset="0"/>
              </a:rPr>
              <a:t>  25 MeV Proton Access &amp; Trapping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20692A-C27D-42D6-A93D-0164F6E9C927}"/>
              </a:ext>
            </a:extLst>
          </p:cNvPr>
          <p:cNvSpPr txBox="1"/>
          <p:nvPr/>
        </p:nvSpPr>
        <p:spPr>
          <a:xfrm>
            <a:off x="223520" y="304801"/>
            <a:ext cx="2834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Also studying SEP trapping: </a:t>
            </a:r>
          </a:p>
        </p:txBody>
      </p:sp>
    </p:spTree>
    <p:extLst>
      <p:ext uri="{BB962C8B-B14F-4D97-AF65-F5344CB8AC3E}">
        <p14:creationId xmlns:p14="http://schemas.microsoft.com/office/powerpoint/2010/main" val="60823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398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0398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3981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3981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5474" name="Rectangle 2">
            <a:extLst>
              <a:ext uri="{FF2B5EF4-FFF2-40B4-BE49-F238E27FC236}">
                <a16:creationId xmlns:a16="http://schemas.microsoft.com/office/drawing/2014/main" id="{62139F56-F97B-4935-A76B-FBFB6EED56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34676"/>
            <a:ext cx="10515600" cy="132556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altLang="en-US" sz="2700" dirty="0"/>
              <a:t>               </a:t>
            </a:r>
            <a:r>
              <a:rPr lang="en-US" altLang="en-US" sz="3200" b="1" dirty="0"/>
              <a:t>Trapped Multi-MeV  protons confined to inner zone</a:t>
            </a:r>
          </a:p>
        </p:txBody>
      </p:sp>
      <p:pic>
        <p:nvPicPr>
          <p:cNvPr id="2025475" name="Picture 5" descr="radschem">
            <a:extLst>
              <a:ext uri="{FF2B5EF4-FFF2-40B4-BE49-F238E27FC236}">
                <a16:creationId xmlns:a16="http://schemas.microsoft.com/office/drawing/2014/main" id="{48CCADA5-7B89-46C3-8FEB-4234CE428C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84880" y="1615314"/>
            <a:ext cx="6050543" cy="50080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25476" name="Text Box 4">
            <a:extLst>
              <a:ext uri="{FF2B5EF4-FFF2-40B4-BE49-F238E27FC236}">
                <a16:creationId xmlns:a16="http://schemas.microsoft.com/office/drawing/2014/main" id="{3CD00A0A-38C8-49B3-9882-9538932CB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2840" y="2702561"/>
            <a:ext cx="2044149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n-US" dirty="0">
                <a:latin typeface="Arial Unicode MS" pitchFamily="34" charset="-128"/>
                <a:ea typeface="Arial Unicode MS" pitchFamily="34" charset="-128"/>
              </a:rPr>
              <a:t>ρ</a:t>
            </a:r>
            <a:r>
              <a:rPr lang="en-US" altLang="en-US" baseline="-25000" dirty="0" err="1">
                <a:latin typeface="Arial Unicode MS" pitchFamily="34" charset="-128"/>
                <a:ea typeface="Arial Unicode MS" pitchFamily="34" charset="-128"/>
              </a:rPr>
              <a:t>i</a:t>
            </a:r>
            <a:r>
              <a:rPr lang="en-US" altLang="en-US" baseline="-25000" dirty="0">
                <a:latin typeface="Arial Unicode MS" pitchFamily="34" charset="-128"/>
                <a:ea typeface="Arial Unicode MS" pitchFamily="34" charset="-128"/>
              </a:rPr>
              <a:t> </a:t>
            </a:r>
            <a:r>
              <a:rPr lang="en-US" altLang="en-US" dirty="0">
                <a:latin typeface="Arial Unicode MS" pitchFamily="34" charset="-128"/>
                <a:ea typeface="Arial Unicode MS" pitchFamily="34" charset="-128"/>
              </a:rPr>
              <a:t>~  B/grad B</a:t>
            </a:r>
          </a:p>
          <a:p>
            <a:r>
              <a:rPr lang="en-US" altLang="en-US" dirty="0">
                <a:latin typeface="Arial Unicode MS" pitchFamily="34" charset="-128"/>
                <a:ea typeface="Arial Unicode MS" pitchFamily="34" charset="-128"/>
              </a:rPr>
              <a:t>determines</a:t>
            </a:r>
          </a:p>
          <a:p>
            <a:r>
              <a:rPr lang="en-US" altLang="en-US" dirty="0">
                <a:latin typeface="Arial Unicode MS" pitchFamily="34" charset="-128"/>
                <a:ea typeface="Arial Unicode MS" pitchFamily="34" charset="-128"/>
              </a:rPr>
              <a:t>trapping boundary</a:t>
            </a:r>
            <a:endParaRPr lang="el-GR" altLang="en-US" dirty="0">
              <a:latin typeface="Arial Unicode MS" pitchFamily="34" charset="-128"/>
              <a:ea typeface="Arial Unicode MS" pitchFamily="34" charset="-128"/>
            </a:endParaRPr>
          </a:p>
        </p:txBody>
      </p:sp>
      <p:sp>
        <p:nvSpPr>
          <p:cNvPr id="2025477" name="Text Box 5">
            <a:extLst>
              <a:ext uri="{FF2B5EF4-FFF2-40B4-BE49-F238E27FC236}">
                <a16:creationId xmlns:a16="http://schemas.microsoft.com/office/drawing/2014/main" id="{2ADEA785-D215-4774-BAA9-DB5ADABF5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6846" y="2313385"/>
            <a:ext cx="204806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350"/>
              <a:t>SEP access to ligh lattitude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14B5C0-052B-4A79-8F03-FA1D2169332E}"/>
              </a:ext>
            </a:extLst>
          </p:cNvPr>
          <p:cNvSpPr txBox="1"/>
          <p:nvPr/>
        </p:nvSpPr>
        <p:spPr>
          <a:xfrm>
            <a:off x="301522" y="4306548"/>
            <a:ext cx="287546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CRAND = Cosmic Ray</a:t>
            </a:r>
          </a:p>
          <a:p>
            <a:r>
              <a:rPr lang="en-US" dirty="0"/>
              <a:t>Albedo Neutron Decay</a:t>
            </a:r>
          </a:p>
          <a:p>
            <a:r>
              <a:rPr lang="en-US" dirty="0"/>
              <a:t>Source vs. Atmospheric Loss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">
            <a:extLst>
              <a:ext uri="{FF2B5EF4-FFF2-40B4-BE49-F238E27FC236}">
                <a16:creationId xmlns:a16="http://schemas.microsoft.com/office/drawing/2014/main" id="{9BF16497-A332-4EEF-9060-0401B41DF02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974" y="408093"/>
            <a:ext cx="9736666" cy="61552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E1A3DF-57FF-4F1A-B796-29BF9F398B79}"/>
              </a:ext>
            </a:extLst>
          </p:cNvPr>
          <p:cNvSpPr txBox="1"/>
          <p:nvPr/>
        </p:nvSpPr>
        <p:spPr>
          <a:xfrm>
            <a:off x="3794550" y="4824529"/>
            <a:ext cx="2861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Selesnick</a:t>
            </a:r>
            <a:r>
              <a:rPr lang="en-US" sz="2000" dirty="0"/>
              <a:t> et al., JGR, 2016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E1DB75-5D30-4606-9A5E-94CD3DE660CE}"/>
              </a:ext>
            </a:extLst>
          </p:cNvPr>
          <p:cNvSpPr txBox="1"/>
          <p:nvPr/>
        </p:nvSpPr>
        <p:spPr>
          <a:xfrm>
            <a:off x="3104040" y="2240589"/>
            <a:ext cx="179869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CRAND protons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B460CD-1C2C-4C0A-BA32-0D543B8D037E}"/>
              </a:ext>
            </a:extLst>
          </p:cNvPr>
          <p:cNvSpPr txBox="1"/>
          <p:nvPr/>
        </p:nvSpPr>
        <p:spPr>
          <a:xfrm>
            <a:off x="5995504" y="1165495"/>
            <a:ext cx="233538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Trapped SEP protons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74ADE0-2AFE-468E-8E7E-8EE5B43C3808}"/>
              </a:ext>
            </a:extLst>
          </p:cNvPr>
          <p:cNvSpPr txBox="1"/>
          <p:nvPr/>
        </p:nvSpPr>
        <p:spPr>
          <a:xfrm>
            <a:off x="2686362" y="763619"/>
            <a:ext cx="2216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Inner Zone Protons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FB548C-3873-4FF8-BAF0-499485B21201}"/>
              </a:ext>
            </a:extLst>
          </p:cNvPr>
          <p:cNvSpPr txBox="1"/>
          <p:nvPr/>
        </p:nvSpPr>
        <p:spPr>
          <a:xfrm>
            <a:off x="3423920" y="3785849"/>
            <a:ext cx="274320" cy="3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9" name="Line 6">
            <a:extLst>
              <a:ext uri="{FF2B5EF4-FFF2-40B4-BE49-F238E27FC236}">
                <a16:creationId xmlns:a16="http://schemas.microsoft.com/office/drawing/2014/main" id="{D74D672D-4DA3-424D-AFAD-4296EFBB0A48}"/>
              </a:ext>
            </a:extLst>
          </p:cNvPr>
          <p:cNvCxnSpPr>
            <a:cxnSpLocks/>
          </p:cNvCxnSpPr>
          <p:nvPr/>
        </p:nvCxnSpPr>
        <p:spPr bwMode="auto">
          <a:xfrm flipH="1">
            <a:off x="3794130" y="2799872"/>
            <a:ext cx="420" cy="3098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0B62F34-9C71-4B4F-B1B2-3751605FD4B0}"/>
              </a:ext>
            </a:extLst>
          </p:cNvPr>
          <p:cNvSpPr txBox="1"/>
          <p:nvPr/>
        </p:nvSpPr>
        <p:spPr>
          <a:xfrm>
            <a:off x="4572000" y="294640"/>
            <a:ext cx="4808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Van Allen Probes Measurements from REPT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2A18270-B759-4557-B442-8113B0F4433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150" y="4917597"/>
            <a:ext cx="3117850" cy="19621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002E9EE-C086-4555-AFDE-3722BBD955E2}"/>
              </a:ext>
            </a:extLst>
          </p:cNvPr>
          <p:cNvSpPr txBox="1"/>
          <p:nvPr/>
        </p:nvSpPr>
        <p:spPr>
          <a:xfrm>
            <a:off x="9219095" y="6449907"/>
            <a:ext cx="1619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Orbit reference</a:t>
            </a:r>
          </a:p>
        </p:txBody>
      </p:sp>
    </p:spTree>
    <p:extLst>
      <p:ext uri="{BB962C8B-B14F-4D97-AF65-F5344CB8AC3E}">
        <p14:creationId xmlns:p14="http://schemas.microsoft.com/office/powerpoint/2010/main" val="3830495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in graphic">
            <a:extLst>
              <a:ext uri="{FF2B5EF4-FFF2-40B4-BE49-F238E27FC236}">
                <a16:creationId xmlns:a16="http://schemas.microsoft.com/office/drawing/2014/main" id="{08E5843B-26FB-4FCE-B2C8-7177CC430B68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2534520" y="213480"/>
            <a:ext cx="7483240" cy="5476120"/>
          </a:xfrm>
          <a:prstGeom prst="rect">
            <a:avLst/>
          </a:prstGeom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48B94B-22B2-401C-B218-554BC7D0D0B3}"/>
              </a:ext>
            </a:extLst>
          </p:cNvPr>
          <p:cNvSpPr txBox="1"/>
          <p:nvPr/>
        </p:nvSpPr>
        <p:spPr>
          <a:xfrm>
            <a:off x="1902041" y="5852160"/>
            <a:ext cx="765286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Two examples showing (top) distribution of SAA proton fluxes during </a:t>
            </a:r>
          </a:p>
          <a:p>
            <a:r>
              <a:rPr lang="en-US" b="1" dirty="0"/>
              <a:t>solar proton event in Nov 2001</a:t>
            </a:r>
            <a:r>
              <a:rPr lang="en-US" dirty="0"/>
              <a:t>;  (bottom) distribution of </a:t>
            </a:r>
            <a:r>
              <a:rPr lang="en-US" b="1" dirty="0"/>
              <a:t>SAA</a:t>
            </a:r>
            <a:r>
              <a:rPr lang="en-US" dirty="0"/>
              <a:t> proton</a:t>
            </a:r>
          </a:p>
          <a:p>
            <a:r>
              <a:rPr lang="en-US" dirty="0"/>
              <a:t>fluxes during a geomagnetically </a:t>
            </a:r>
            <a:r>
              <a:rPr lang="en-US" b="1" dirty="0"/>
              <a:t>quiet period in Nov 2009</a:t>
            </a:r>
            <a:r>
              <a:rPr lang="en-US" dirty="0"/>
              <a:t>. (Qin et al., JGR, 2014)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AB81D9-0B11-429B-8087-5F0B74A0B2C1}"/>
              </a:ext>
            </a:extLst>
          </p:cNvPr>
          <p:cNvSpPr txBox="1"/>
          <p:nvPr/>
        </p:nvSpPr>
        <p:spPr>
          <a:xfrm>
            <a:off x="416560" y="1168400"/>
            <a:ext cx="215385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    NOAA POES low </a:t>
            </a:r>
          </a:p>
          <a:p>
            <a:r>
              <a:rPr lang="en-US" dirty="0"/>
              <a:t>altitude polar orbiter</a:t>
            </a:r>
          </a:p>
          <a:p>
            <a:r>
              <a:rPr lang="en-US" dirty="0"/>
              <a:t>    at ~ 850 km alt  </a:t>
            </a:r>
          </a:p>
        </p:txBody>
      </p:sp>
    </p:spTree>
    <p:extLst>
      <p:ext uri="{BB962C8B-B14F-4D97-AF65-F5344CB8AC3E}">
        <p14:creationId xmlns:p14="http://schemas.microsoft.com/office/powerpoint/2010/main" val="3503799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urface chart&#10;&#10;Description automatically generated">
            <a:extLst>
              <a:ext uri="{FF2B5EF4-FFF2-40B4-BE49-F238E27FC236}">
                <a16:creationId xmlns:a16="http://schemas.microsoft.com/office/drawing/2014/main" id="{5C8CCF0E-BEA6-47FF-9CD7-310837A00D6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760" y="609600"/>
            <a:ext cx="8696960" cy="6248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0EF900-D863-4A79-A2A7-2F0592C989CE}"/>
              </a:ext>
            </a:extLst>
          </p:cNvPr>
          <p:cNvSpPr txBox="1"/>
          <p:nvPr/>
        </p:nvSpPr>
        <p:spPr>
          <a:xfrm>
            <a:off x="2357198" y="147935"/>
            <a:ext cx="827008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Peak POES flux at 816 km (&gt; 70 MeV) ~ L = 1.3 (from model)</a:t>
            </a:r>
          </a:p>
        </p:txBody>
      </p:sp>
    </p:spTree>
    <p:extLst>
      <p:ext uri="{BB962C8B-B14F-4D97-AF65-F5344CB8AC3E}">
        <p14:creationId xmlns:p14="http://schemas.microsoft.com/office/powerpoint/2010/main" val="2298594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6E2668-459C-4F80-8D7B-175CC7656B39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A606AB-AED3-494C-AB5C-1FF224F914AF}"/>
              </a:ext>
            </a:extLst>
          </p:cNvPr>
          <p:cNvSpPr/>
          <p:nvPr/>
        </p:nvSpPr>
        <p:spPr>
          <a:xfrm>
            <a:off x="4094480" y="2336800"/>
            <a:ext cx="21203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AA8624-F953-47AF-9AB0-763EDEF85556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87E60C-ABCA-49AA-B88E-C672F88C267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1445260"/>
            <a:ext cx="9135745" cy="52501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E337DB-C6C7-400D-8FFA-1D7B06B2FD5A}"/>
              </a:ext>
            </a:extLst>
          </p:cNvPr>
          <p:cNvSpPr txBox="1"/>
          <p:nvPr/>
        </p:nvSpPr>
        <p:spPr>
          <a:xfrm>
            <a:off x="437271" y="375543"/>
            <a:ext cx="1131745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Normalized Peak Proton Flux at &gt; 70 MeV from NOAA POES (MEPED Instrument)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07130E-ED32-4B3D-AB70-C69CB4EAC230}"/>
              </a:ext>
            </a:extLst>
          </p:cNvPr>
          <p:cNvSpPr txBox="1"/>
          <p:nvPr/>
        </p:nvSpPr>
        <p:spPr>
          <a:xfrm>
            <a:off x="3793649" y="2182614"/>
            <a:ext cx="272196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24% increase over 42 years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AB2CD6-86CE-4492-887C-DAFA2233E352}"/>
              </a:ext>
            </a:extLst>
          </p:cNvPr>
          <p:cNvSpPr txBox="1"/>
          <p:nvPr/>
        </p:nvSpPr>
        <p:spPr>
          <a:xfrm>
            <a:off x="916152" y="1136134"/>
            <a:ext cx="1012213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   Note solar cycle variation, flux max anticorrelated, peaks after solar minimum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B11E48-92D7-4876-B5D8-134620852B6E}"/>
              </a:ext>
            </a:extLst>
          </p:cNvPr>
          <p:cNvSpPr txBox="1"/>
          <p:nvPr/>
        </p:nvSpPr>
        <p:spPr>
          <a:xfrm>
            <a:off x="8126828" y="2782669"/>
            <a:ext cx="278691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Normalized to 1, 1 Jan 2009</a:t>
            </a:r>
          </a:p>
          <a:p>
            <a:r>
              <a:rPr lang="en-US" dirty="0"/>
              <a:t>  compare Qin et al., 2014</a:t>
            </a:r>
          </a:p>
        </p:txBody>
      </p:sp>
    </p:spTree>
    <p:extLst>
      <p:ext uri="{BB962C8B-B14F-4D97-AF65-F5344CB8AC3E}">
        <p14:creationId xmlns:p14="http://schemas.microsoft.com/office/powerpoint/2010/main" val="505357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120FE5-878E-47F6-9449-5D373316DD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48080" y="518160"/>
            <a:ext cx="10444480" cy="60655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F5E702-9F79-41BD-A78B-E7100366B6CF}"/>
              </a:ext>
            </a:extLst>
          </p:cNvPr>
          <p:cNvSpPr txBox="1"/>
          <p:nvPr/>
        </p:nvSpPr>
        <p:spPr>
          <a:xfrm>
            <a:off x="2864841" y="394623"/>
            <a:ext cx="701095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Compares Peak Flux  &gt; 70 MeV with Flux at L = 1.3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8E332C-81EF-4286-917B-0D16B6FC76F4}"/>
              </a:ext>
            </a:extLst>
          </p:cNvPr>
          <p:cNvSpPr txBox="1"/>
          <p:nvPr/>
        </p:nvSpPr>
        <p:spPr>
          <a:xfrm>
            <a:off x="3129280" y="1422400"/>
            <a:ext cx="1709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POES 15 only</a:t>
            </a:r>
          </a:p>
        </p:txBody>
      </p:sp>
      <p:cxnSp>
        <p:nvCxnSpPr>
          <p:cNvPr id="7" name="Line 6">
            <a:extLst>
              <a:ext uri="{FF2B5EF4-FFF2-40B4-BE49-F238E27FC236}">
                <a16:creationId xmlns:a16="http://schemas.microsoft.com/office/drawing/2014/main" id="{FD74A3FD-7C75-44C6-9879-F21B099DB8DC}"/>
              </a:ext>
            </a:extLst>
          </p:cNvPr>
          <p:cNvCxnSpPr>
            <a:cxnSpLocks/>
          </p:cNvCxnSpPr>
          <p:nvPr/>
        </p:nvCxnSpPr>
        <p:spPr bwMode="auto">
          <a:xfrm>
            <a:off x="4135120" y="2555240"/>
            <a:ext cx="0" cy="889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Line 6">
            <a:extLst>
              <a:ext uri="{FF2B5EF4-FFF2-40B4-BE49-F238E27FC236}">
                <a16:creationId xmlns:a16="http://schemas.microsoft.com/office/drawing/2014/main" id="{C77AA3C2-1BEB-403F-A3F8-B2871EEFCE03}"/>
              </a:ext>
            </a:extLst>
          </p:cNvPr>
          <p:cNvCxnSpPr>
            <a:cxnSpLocks/>
          </p:cNvCxnSpPr>
          <p:nvPr/>
        </p:nvCxnSpPr>
        <p:spPr bwMode="auto">
          <a:xfrm>
            <a:off x="8678491" y="1380550"/>
            <a:ext cx="0" cy="88392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4EE5359-127F-47E3-B014-D961A39D423C}"/>
              </a:ext>
            </a:extLst>
          </p:cNvPr>
          <p:cNvSpPr txBox="1"/>
          <p:nvPr/>
        </p:nvSpPr>
        <p:spPr>
          <a:xfrm>
            <a:off x="3129280" y="2069346"/>
            <a:ext cx="2457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Flux min lags F10.7 max</a:t>
            </a:r>
          </a:p>
        </p:txBody>
      </p:sp>
    </p:spTree>
    <p:extLst>
      <p:ext uri="{BB962C8B-B14F-4D97-AF65-F5344CB8AC3E}">
        <p14:creationId xmlns:p14="http://schemas.microsoft.com/office/powerpoint/2010/main" val="341414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, histogram&#10;&#10;Description automatically generated">
            <a:extLst>
              <a:ext uri="{FF2B5EF4-FFF2-40B4-BE49-F238E27FC236}">
                <a16:creationId xmlns:a16="http://schemas.microsoft.com/office/drawing/2014/main" id="{3AB98027-758D-4AF2-97E6-11C7872472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86080" y="635317"/>
            <a:ext cx="7564755" cy="59585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9F74E3-6F48-45EC-AB59-CA4178D50818}"/>
              </a:ext>
            </a:extLst>
          </p:cNvPr>
          <p:cNvSpPr txBox="1"/>
          <p:nvPr/>
        </p:nvSpPr>
        <p:spPr>
          <a:xfrm>
            <a:off x="7294881" y="1371600"/>
            <a:ext cx="47752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Both solar cycle phase lag in proton flux min</a:t>
            </a:r>
          </a:p>
          <a:p>
            <a:r>
              <a:rPr lang="en-US" sz="2000" dirty="0"/>
              <a:t>and long-term increase in flux are energy independent</a:t>
            </a:r>
          </a:p>
        </p:txBody>
      </p:sp>
    </p:spTree>
    <p:extLst>
      <p:ext uri="{BB962C8B-B14F-4D97-AF65-F5344CB8AC3E}">
        <p14:creationId xmlns:p14="http://schemas.microsoft.com/office/powerpoint/2010/main" val="211387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FED0D0-DA46-48A5-B393-98E4BF76F999}"/>
              </a:ext>
            </a:extLst>
          </p:cNvPr>
          <p:cNvSpPr txBox="1"/>
          <p:nvPr/>
        </p:nvSpPr>
        <p:spPr>
          <a:xfrm>
            <a:off x="1696720" y="540201"/>
            <a:ext cx="858363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What is cause of long-term flux increase and solar cycle variation?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8A5F4A-3C31-46D9-AE50-D74F23C2C72B}"/>
              </a:ext>
            </a:extLst>
          </p:cNvPr>
          <p:cNvSpPr txBox="1"/>
          <p:nvPr/>
        </p:nvSpPr>
        <p:spPr>
          <a:xfrm>
            <a:off x="239226" y="1281529"/>
            <a:ext cx="5460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 variation in GCR </a:t>
            </a:r>
            <a:r>
              <a:rPr lang="en-US" b="1" dirty="0"/>
              <a:t>source</a:t>
            </a:r>
            <a:r>
              <a:rPr lang="en-US" dirty="0"/>
              <a:t>, only 4% increase at L = 1.3: </a:t>
            </a:r>
          </a:p>
          <a:p>
            <a:endParaRPr lang="en-US" dirty="0"/>
          </a:p>
        </p:txBody>
      </p:sp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A61EF076-BC9C-4A66-9BD3-AA384EA5A60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1702356"/>
            <a:ext cx="5629910" cy="387411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89FC91-24E8-4151-B62B-F601D79CDDB0}"/>
              </a:ext>
            </a:extLst>
          </p:cNvPr>
          <p:cNvSpPr txBox="1"/>
          <p:nvPr/>
        </p:nvSpPr>
        <p:spPr>
          <a:xfrm>
            <a:off x="6380480" y="1333024"/>
            <a:ext cx="4907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Instead variation in solar EUV (F10.7 proxy)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ym typeface="Wingdings" panose="05000000000000000000" pitchFamily="2" charset="2"/>
              </a:rPr>
              <a:t>loss</a:t>
            </a:r>
            <a:endParaRPr 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A32259-A05F-46E5-B6BE-3981B6493EB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760" y="1702356"/>
            <a:ext cx="6492240" cy="397708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5E395F-1875-4D30-AA3E-6A0BC97B046B}"/>
              </a:ext>
            </a:extLst>
          </p:cNvPr>
          <p:cNvSpPr txBox="1"/>
          <p:nvPr/>
        </p:nvSpPr>
        <p:spPr>
          <a:xfrm>
            <a:off x="1074123" y="5777101"/>
            <a:ext cx="1003620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At the low (~850 km) POES altitude, model proton flux results from a balance between CRAND source </a:t>
            </a:r>
          </a:p>
          <a:p>
            <a:r>
              <a:rPr lang="en-US" dirty="0"/>
              <a:t>and energy loss caused by atmospheric drag.  </a:t>
            </a:r>
            <a:r>
              <a:rPr lang="en-US" b="1" dirty="0"/>
              <a:t>Atmosphere expands at solar max &amp; drag increases </a:t>
            </a:r>
            <a:r>
              <a:rPr lang="en-US" dirty="0"/>
              <a:t>(</a:t>
            </a:r>
            <a:r>
              <a:rPr lang="en-US" dirty="0" err="1"/>
              <a:t>dE</a:t>
            </a:r>
            <a:r>
              <a:rPr lang="en-US" dirty="0"/>
              <a:t>/dt).</a:t>
            </a:r>
          </a:p>
          <a:p>
            <a:r>
              <a:rPr lang="en-US" dirty="0"/>
              <a:t>Less atmosphere expansion due to weaker EUV over 40 </a:t>
            </a:r>
            <a:r>
              <a:rPr lang="en-US" dirty="0" err="1"/>
              <a:t>yrs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average inner zone proton flux increase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64F83B-39C2-4C9E-BB89-D81222F51D2E}"/>
              </a:ext>
            </a:extLst>
          </p:cNvPr>
          <p:cNvSpPr txBox="1"/>
          <p:nvPr/>
        </p:nvSpPr>
        <p:spPr>
          <a:xfrm>
            <a:off x="6807200" y="2123183"/>
            <a:ext cx="3254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24% average increase since 1980</a:t>
            </a:r>
          </a:p>
        </p:txBody>
      </p:sp>
    </p:spTree>
    <p:extLst>
      <p:ext uri="{BB962C8B-B14F-4D97-AF65-F5344CB8AC3E}">
        <p14:creationId xmlns:p14="http://schemas.microsoft.com/office/powerpoint/2010/main" val="1687519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5425</TotalTime>
  <Words>887</Words>
  <Application>Microsoft Office PowerPoint</Application>
  <PresentationFormat>Widescreen</PresentationFormat>
  <Paragraphs>83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Unicode MS</vt:lpstr>
      <vt:lpstr>Calibri</vt:lpstr>
      <vt:lpstr>Calibri Light</vt:lpstr>
      <vt:lpstr>Times New Roman</vt:lpstr>
      <vt:lpstr>Verdana</vt:lpstr>
      <vt:lpstr>Office Theme</vt:lpstr>
      <vt:lpstr>Gleissberg Cycle Dependence of Inner Zone Proton Flux   Emily J. Bregou1, 2, Mary K. Hudson1, 3, Brian T. Kress4, Murong Qin5, and Richard S. Selesnick6 </vt:lpstr>
      <vt:lpstr>               Trapped Multi-MeV  protons confined to inner zone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Gleissberg Cycle Dependence of Inner Zone Proton Flux   Emily J. Bregou1, 2, Mary K. Hudson1, 3, Brian T. Kress4, Murong Qin5, and Richard S. Selesnick6</dc:title>
  <dc:creator>Mary K. Hudson</dc:creator>
  <cp:lastModifiedBy>Mary K. Hudson</cp:lastModifiedBy>
  <cp:revision>26</cp:revision>
  <dcterms:created xsi:type="dcterms:W3CDTF">2022-04-14T20:47:10Z</dcterms:created>
  <dcterms:modified xsi:type="dcterms:W3CDTF">2022-04-21T15:45:23Z</dcterms:modified>
</cp:coreProperties>
</file>